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4B6A-8DAE-CABA-8222-8C5CE0E49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A227B-B3CD-1A29-1B7F-A22A6120C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71F55-9C04-1B90-193B-F68F67F4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6721-7C37-561F-0AA6-8DF0CBC5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BCCFB-15D8-5123-6779-6F283E01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9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093F-7655-7A88-3E8A-AC164690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8D965-25EF-FC0C-F4A7-96352A246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A5496-8CE7-439E-F7EA-63D86D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656EB-1B15-B2DF-1DB7-672837A9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9D71-D8D8-4D4B-75CC-749FD419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17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8D390-1AEF-750E-7646-D706B6F2D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3364-EC39-16C3-B107-BC6CEAA13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4B1A2-F552-5019-8012-FC3470FA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5EB5-B13A-A95B-F543-294EC270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B80-5F8E-3E50-DBF2-0D7C7CAC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20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FC42-B651-3F70-67B3-73FB2E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8F70-89DA-02CC-8C73-4E0BDEA6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2BBE5-C8EC-29AF-E491-7BD62753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53EAF-56D5-2928-136E-1DE0E7A9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580B-CDA9-D875-B484-D5241250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5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967-6C23-81FD-D56B-01DB4DCA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12375-CA82-00E0-933D-8E6F135C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E4967-4BB9-F0E1-499A-8876E3E1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2A67-C2DF-8A64-96CD-D2082926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7C2AB-3AF6-9313-9FF9-05767EA0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3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B68F-8C53-374C-2660-52DDCB42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3471-A14C-7C0C-4119-422CF489B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7C3FF-05E8-EB38-D233-12C207927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EA4C5-656B-FF79-9AEA-66765912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C8E63-7EF3-DCDA-EBB7-5F1BE46A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8A5F9-D762-A20E-7706-B4413C28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2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6323-7039-A94E-C1F3-25E8B959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1ED05-9E70-17A8-0BEF-4DCD1231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5EBEC-2ACD-19FA-9B51-4C09D652F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BE5AE-CEF4-C0A5-48E2-7E828A62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69E6E-2013-7F60-B8D9-A4AC38001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B3EF4-F60F-46A8-50D3-A1E3A187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1F636-87ED-34A3-E556-894E2F49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10506-1807-43E0-6C6A-F0009CCC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03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F6B0-981B-1F0C-CA34-95484722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DE185-D278-E039-D93B-7A66FB1D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31FCB-B295-60F1-F65E-59029B80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9A2C5-1E42-2B6A-6FF8-58ED33A7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8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C16C1-2936-8187-C842-ED46EB68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2537D-434F-A4FA-EB48-88D37B04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D588F-9BDF-91F7-8643-6D5A7521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35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C9DC-C48B-AA92-D629-1D511E67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99521-A9EE-20DE-4FCA-1AFA5D68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A9709-5C8C-6C19-D27C-B148D91EB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100C-DEE2-8A2E-BF51-B905E8C0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CEA13-7CEA-6FB6-36D3-BC72C181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7E16A-E16E-597C-246C-742159C9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9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F311-A246-81FA-876B-D15C0359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8F417-BB1C-1014-6FEC-217B9157C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1B754-2839-8D1B-FC57-B015E11D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98077-AB6B-020D-D0F5-2121D932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3116C-C938-7CC5-3386-9B569E08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D9CF-9820-107A-0788-2FD2392D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98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81CC-2AC4-7D73-2720-62427E7E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8BD75-2028-AE64-205A-F2F7D2AB7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0E8E-55E9-4E0C-0877-0ABFB650A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E156-A91C-4241-8F12-86D6C66234DE}" type="datetimeFigureOut">
              <a:rPr lang="en-CA" smtClean="0"/>
              <a:t>2023-03-01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FD976-8350-1409-045A-06B27EBF4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0332C-BE28-DF9D-F793-1578D1B8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64DA-7EEB-49D9-8AE9-1DA0D7BE20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64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01B46-79A5-9BFF-E080-0D822802D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523"/>
            <a:ext cx="9144000" cy="1912776"/>
          </a:xfrm>
        </p:spPr>
        <p:txBody>
          <a:bodyPr/>
          <a:lstStyle/>
          <a:p>
            <a:r>
              <a:rPr lang="en-CA" b="1" i="0" dirty="0">
                <a:solidFill>
                  <a:srgbClr val="0070C0"/>
                </a:solidFill>
                <a:effectLst/>
                <a:latin typeface="docs-Roboto"/>
              </a:rPr>
              <a:t>COPD Canada </a:t>
            </a:r>
            <a:br>
              <a:rPr lang="en-CA" b="1" i="0" dirty="0">
                <a:solidFill>
                  <a:srgbClr val="0070C0"/>
                </a:solidFill>
                <a:effectLst/>
                <a:latin typeface="docs-Roboto"/>
              </a:rPr>
            </a:br>
            <a:r>
              <a:rPr lang="en-CA" b="1" i="0" dirty="0">
                <a:solidFill>
                  <a:srgbClr val="0070C0"/>
                </a:solidFill>
                <a:effectLst/>
                <a:latin typeface="docs-Roboto"/>
              </a:rPr>
              <a:t>Member Survey 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C08F58-CCEA-8B7A-3B0A-35D92FE62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03" y="2733869"/>
            <a:ext cx="10860832" cy="3629608"/>
          </a:xfrm>
        </p:spPr>
        <p:txBody>
          <a:bodyPr>
            <a:normAutofit/>
          </a:bodyPr>
          <a:lstStyle/>
          <a:p>
            <a:r>
              <a:rPr lang="en-US" sz="2900" b="0" i="0" dirty="0">
                <a:solidFill>
                  <a:srgbClr val="202124"/>
                </a:solidFill>
                <a:effectLst/>
                <a:latin typeface="docs-Roboto"/>
              </a:rPr>
              <a:t>This COPD Canada survey sought to answer the following question: </a:t>
            </a:r>
          </a:p>
          <a:p>
            <a:r>
              <a:rPr lang="en-US" sz="2900" b="1" i="0" dirty="0">
                <a:solidFill>
                  <a:srgbClr val="C00000"/>
                </a:solidFill>
                <a:effectLst/>
                <a:latin typeface="docs-Roboto"/>
              </a:rPr>
              <a:t>Have things changed for Canadian COPD patients because of the COVID-19 pandemic and if so, how? </a:t>
            </a:r>
          </a:p>
          <a:p>
            <a:pPr algn="l"/>
            <a:endParaRPr lang="en-US" sz="2900" b="0" i="0" dirty="0">
              <a:solidFill>
                <a:srgbClr val="202124"/>
              </a:solidFill>
              <a:effectLst/>
              <a:latin typeface="docs-Roboto"/>
            </a:endParaRPr>
          </a:p>
          <a:p>
            <a:pPr algn="l"/>
            <a:br>
              <a:rPr lang="en-US" sz="2900" b="0" i="0" dirty="0">
                <a:solidFill>
                  <a:srgbClr val="202124"/>
                </a:solidFill>
                <a:effectLst/>
                <a:latin typeface="docs-Roboto"/>
              </a:rPr>
            </a:br>
            <a:endParaRPr lang="en-US" sz="2900" b="0" i="0" dirty="0">
              <a:solidFill>
                <a:srgbClr val="202124"/>
              </a:solidFill>
              <a:effectLst/>
              <a:latin typeface="docs-Roboto"/>
            </a:endParaRPr>
          </a:p>
          <a:p>
            <a:r>
              <a:rPr lang="en-US" sz="1900" b="1" i="0" dirty="0">
                <a:solidFill>
                  <a:srgbClr val="C00000"/>
                </a:solidFill>
                <a:effectLst/>
                <a:latin typeface="docs-Roboto"/>
              </a:rPr>
              <a:t>Note:</a:t>
            </a:r>
            <a:r>
              <a:rPr lang="en-US" sz="1900" b="0" i="0" dirty="0">
                <a:solidFill>
                  <a:srgbClr val="C00000"/>
                </a:solidFill>
                <a:effectLst/>
                <a:latin typeface="docs-Roboto"/>
              </a:rPr>
              <a:t> </a:t>
            </a:r>
            <a:r>
              <a:rPr lang="en-US" sz="1500" b="0" i="1" dirty="0">
                <a:solidFill>
                  <a:srgbClr val="202124"/>
                </a:solidFill>
                <a:effectLst/>
                <a:latin typeface="docs-Roboto"/>
              </a:rPr>
              <a:t>The survey was emailed to members of COPD Canada on February 1, 2023. </a:t>
            </a:r>
            <a:r>
              <a:rPr lang="en-US" sz="1500" i="1" dirty="0">
                <a:solidFill>
                  <a:srgbClr val="202124"/>
                </a:solidFill>
                <a:latin typeface="docs-Roboto"/>
              </a:rPr>
              <a:t>M</a:t>
            </a:r>
            <a:r>
              <a:rPr lang="en-US" sz="1500" b="0" i="1" dirty="0">
                <a:solidFill>
                  <a:srgbClr val="202124"/>
                </a:solidFill>
                <a:effectLst/>
                <a:latin typeface="docs-Roboto"/>
              </a:rPr>
              <a:t>embers were asked </a:t>
            </a:r>
            <a:r>
              <a:rPr lang="en-US" sz="1500" i="1" dirty="0">
                <a:solidFill>
                  <a:srgbClr val="202124"/>
                </a:solidFill>
                <a:latin typeface="docs-Roboto"/>
              </a:rPr>
              <a:t>to </a:t>
            </a:r>
            <a:r>
              <a:rPr lang="en-US" sz="1500" b="0" i="1" dirty="0">
                <a:solidFill>
                  <a:srgbClr val="202124"/>
                </a:solidFill>
                <a:effectLst/>
                <a:latin typeface="docs-Roboto"/>
              </a:rPr>
              <a:t>complete the survey before the end of February 2023</a:t>
            </a:r>
            <a:r>
              <a:rPr lang="en-US" sz="1500" i="1" dirty="0">
                <a:solidFill>
                  <a:srgbClr val="202124"/>
                </a:solidFill>
                <a:latin typeface="docs-Roboto"/>
              </a:rPr>
              <a:t> for publication in March 2023. T</a:t>
            </a:r>
            <a:r>
              <a:rPr lang="en-US" sz="1500" b="0" i="1" dirty="0">
                <a:solidFill>
                  <a:srgbClr val="202124"/>
                </a:solidFill>
                <a:effectLst/>
                <a:latin typeface="docs-Roboto"/>
              </a:rPr>
              <a:t>he identity of survey participants </a:t>
            </a:r>
            <a:r>
              <a:rPr lang="en-US" sz="1500" i="1" dirty="0">
                <a:solidFill>
                  <a:srgbClr val="202124"/>
                </a:solidFill>
                <a:latin typeface="docs-Roboto"/>
              </a:rPr>
              <a:t>was </a:t>
            </a:r>
            <a:r>
              <a:rPr lang="en-US" sz="1500" b="0" i="1" dirty="0">
                <a:solidFill>
                  <a:srgbClr val="202124"/>
                </a:solidFill>
                <a:effectLst/>
                <a:latin typeface="docs-Roboto"/>
              </a:rPr>
              <a:t>not collected. </a:t>
            </a:r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26288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Does your healthcare provider reassess your COPD every year?. Number of responses: 76 responses.">
            <a:extLst>
              <a:ext uri="{FF2B5EF4-FFF2-40B4-BE49-F238E27FC236}">
                <a16:creationId xmlns:a16="http://schemas.microsoft.com/office/drawing/2014/main" id="{CF431295-3F03-3E77-F380-020C9CBD9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4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Was your COPD diagnosis confirmed by a spirometry test?. Number of responses: 77 responses.">
            <a:extLst>
              <a:ext uri="{FF2B5EF4-FFF2-40B4-BE49-F238E27FC236}">
                <a16:creationId xmlns:a16="http://schemas.microsoft.com/office/drawing/2014/main" id="{C9DAD6B6-D96A-494A-0B90-E1315DBD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2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When did you last have a breathing test (spirometry)?. Number of responses: 77 responses.">
            <a:extLst>
              <a:ext uri="{FF2B5EF4-FFF2-40B4-BE49-F238E27FC236}">
                <a16:creationId xmlns:a16="http://schemas.microsoft.com/office/drawing/2014/main" id="{BE71289D-8DC0-065C-94CE-314A5639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5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CBB-21AD-2BCF-EE3B-689DE7E0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Impacts of the COVID-19 pandemic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Forms response chart. Question title: Has your COPD worsened during the COVID-19 pandemic? &#10;. Number of responses: 76 responses.">
            <a:extLst>
              <a:ext uri="{FF2B5EF4-FFF2-40B4-BE49-F238E27FC236}">
                <a16:creationId xmlns:a16="http://schemas.microsoft.com/office/drawing/2014/main" id="{C07121F9-5BBB-512B-0798-E33235A0E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7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rms response chart. Question title: If yes, how has it worsened? (Check all that apply). Number of responses: 42 responses.">
            <a:extLst>
              <a:ext uri="{FF2B5EF4-FFF2-40B4-BE49-F238E27FC236}">
                <a16:creationId xmlns:a16="http://schemas.microsoft.com/office/drawing/2014/main" id="{6D0ABF8A-DBFC-6422-7D62-701C51A5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7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 response chart. Question title: Has your family physician or respirologist changed your inhalers during the pandemic? . Number of responses: 76 responses.">
            <a:extLst>
              <a:ext uri="{FF2B5EF4-FFF2-40B4-BE49-F238E27FC236}">
                <a16:creationId xmlns:a16="http://schemas.microsoft.com/office/drawing/2014/main" id="{C0A2C98C-736F-46FF-BF32-76084992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0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5614-CD53-BA4F-AA89-50547C0C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 dirty="0">
                <a:solidFill>
                  <a:srgbClr val="202124"/>
                </a:solidFill>
                <a:effectLst/>
                <a:cs typeface="Calibri Light" panose="020F0302020204030204" pitchFamily="34" charset="0"/>
              </a:rPr>
              <a:t>If yes</a:t>
            </a:r>
            <a:r>
              <a:rPr lang="en-US" sz="2400" b="0" i="0" dirty="0">
                <a:solidFill>
                  <a:srgbClr val="202124"/>
                </a:solidFill>
                <a:effectLst/>
                <a:cs typeface="Calibri Light" panose="020F0302020204030204" pitchFamily="34" charset="0"/>
              </a:rPr>
              <a:t>, </a:t>
            </a:r>
            <a:r>
              <a:rPr lang="en-US" sz="2400" b="1" i="0" dirty="0">
                <a:solidFill>
                  <a:srgbClr val="202124"/>
                </a:solidFill>
                <a:effectLst/>
                <a:cs typeface="Calibri Light" panose="020F0302020204030204" pitchFamily="34" charset="0"/>
              </a:rPr>
              <a:t>what was the change? 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sz="12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17 responses</a:t>
            </a:r>
            <a:endParaRPr lang="en-CA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BC01-6B5D-80B7-B0C7-0BCCADBA2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Symbicort 200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Insploto</a:t>
            </a: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Respimat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hospital they changed my puffer to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Trelegy Ellipta</a:t>
            </a:r>
            <a:endParaRPr lang="en-CA" sz="1800" spc="15" dirty="0">
              <a:solidFill>
                <a:srgbClr val="20212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inhaler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Trilogy, d/c </a:t>
            </a: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Tudorza</a:t>
            </a: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Advair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breo</a:t>
            </a: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ellipta</a:t>
            </a: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trelegy</a:t>
            </a: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ellipta</a:t>
            </a:r>
            <a:endParaRPr lang="en-CA" sz="1800" spc="15" dirty="0">
              <a:solidFill>
                <a:srgbClr val="20212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 of 2 morning buffers I now take only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"1 a day" all meds included in the one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spc="15" dirty="0">
              <a:solidFill>
                <a:srgbClr val="202124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Trelegy and back to Advair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changed to BREZTRI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AA4BB-279F-447C-4BD8-F43FC7179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Changed Advair to a mist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changed </a:t>
            </a:r>
            <a:r>
              <a:rPr lang="en-CA" sz="1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spiriva</a:t>
            </a: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Respimat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Started on Brio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Changed puffer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shortness of breath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Went from a powder to a mist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 "a day" to just one a day + of course still have emergency puffer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528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 response chart. Question title: Has your use of your BLUE inhaler (or rescue inhaler) changed during the pandemic?. Number of responses: 73 responses.">
            <a:extLst>
              <a:ext uri="{FF2B5EF4-FFF2-40B4-BE49-F238E27FC236}">
                <a16:creationId xmlns:a16="http://schemas.microsoft.com/office/drawing/2014/main" id="{18A67CDF-E974-07A0-CBF7-52094252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5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ms response chart. Question title: How often do you use your BLUE inhaler? . Number of responses: 77 responses.">
            <a:extLst>
              <a:ext uri="{FF2B5EF4-FFF2-40B4-BE49-F238E27FC236}">
                <a16:creationId xmlns:a16="http://schemas.microsoft.com/office/drawing/2014/main" id="{4ADD056E-E949-06E3-ECF2-29D8AB38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9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 response chart. Question title: Has the pandemic impacted your quality of life?. Number of responses: 77 responses.">
            <a:extLst>
              <a:ext uri="{FF2B5EF4-FFF2-40B4-BE49-F238E27FC236}">
                <a16:creationId xmlns:a16="http://schemas.microsoft.com/office/drawing/2014/main" id="{BA037ACC-603B-7564-C3E6-14D4C417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7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50B3-39A9-309A-2306-DC1A4BFC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COPD Canada – Members only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43010" name="Picture 2" descr="Forms response chart. Question title: Do you have a family physician? . Number of responses: 77 responses.">
            <a:extLst>
              <a:ext uri="{FF2B5EF4-FFF2-40B4-BE49-F238E27FC236}">
                <a16:creationId xmlns:a16="http://schemas.microsoft.com/office/drawing/2014/main" id="{C28F982F-31D8-2D80-9C67-72ACEA0B8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ms response chart. Question title: If yes, how? (Select all that apply). Number of responses: 65 responses.">
            <a:extLst>
              <a:ext uri="{FF2B5EF4-FFF2-40B4-BE49-F238E27FC236}">
                <a16:creationId xmlns:a16="http://schemas.microsoft.com/office/drawing/2014/main" id="{6097A2C7-82EC-DD7B-CF4C-AF4C243B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" y="530225"/>
            <a:ext cx="11744131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1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ms response chart. Question title: Has the pandemic impacted your health habits?  . Number of responses: 77 responses.">
            <a:extLst>
              <a:ext uri="{FF2B5EF4-FFF2-40B4-BE49-F238E27FC236}">
                <a16:creationId xmlns:a16="http://schemas.microsoft.com/office/drawing/2014/main" id="{DD790526-2D82-7D15-4B8C-A71E16F07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9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rms response chart. Question title: If yes, how? (Select all that apply). Number of responses: 44 responses.">
            <a:extLst>
              <a:ext uri="{FF2B5EF4-FFF2-40B4-BE49-F238E27FC236}">
                <a16:creationId xmlns:a16="http://schemas.microsoft.com/office/drawing/2014/main" id="{B085C018-83A3-19FF-3A72-918488BE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530225"/>
            <a:ext cx="11538857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8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ms response chart. Question title: Do you rely more on pharmacists now than before the pandemic?  . Number of responses: 77 responses.">
            <a:extLst>
              <a:ext uri="{FF2B5EF4-FFF2-40B4-BE49-F238E27FC236}">
                <a16:creationId xmlns:a16="http://schemas.microsoft.com/office/drawing/2014/main" id="{1EA3EF76-AD0C-E6E9-4646-C10D7C2A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5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rms response chart. Question title: If yes, select all that apply.. Number of responses: 29 responses.">
            <a:extLst>
              <a:ext uri="{FF2B5EF4-FFF2-40B4-BE49-F238E27FC236}">
                <a16:creationId xmlns:a16="http://schemas.microsoft.com/office/drawing/2014/main" id="{CC8E29F6-7B9A-3092-7F1C-3ECD0C18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74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rms response chart. Question title: As a patient do you believe that there have been, or could be, some positive results from the pandemic?. Number of responses: 76 responses.">
            <a:extLst>
              <a:ext uri="{FF2B5EF4-FFF2-40B4-BE49-F238E27FC236}">
                <a16:creationId xmlns:a16="http://schemas.microsoft.com/office/drawing/2014/main" id="{F9CCB859-CDA2-A278-E134-EEA0A1B8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6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rms response chart. Question title: If yes, select all that apply.. Number of responses: 53 responses.">
            <a:extLst>
              <a:ext uri="{FF2B5EF4-FFF2-40B4-BE49-F238E27FC236}">
                <a16:creationId xmlns:a16="http://schemas.microsoft.com/office/drawing/2014/main" id="{18A6FE77-211B-3E28-7B28-EBFC1868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4645"/>
            <a:ext cx="11728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8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rms response chart. Question title: Has the pandemic prompted you to use a journal, action plan or other tools to track your symptoms and activity level? . Number of responses: 77 responses.">
            <a:extLst>
              <a:ext uri="{FF2B5EF4-FFF2-40B4-BE49-F238E27FC236}">
                <a16:creationId xmlns:a16="http://schemas.microsoft.com/office/drawing/2014/main" id="{6C75172F-C2C7-C812-216B-4379B393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8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ms response chart. Question title: Are you familiar with the COPD assessment test (CAT)?. Number of responses: 77 responses.">
            <a:extLst>
              <a:ext uri="{FF2B5EF4-FFF2-40B4-BE49-F238E27FC236}">
                <a16:creationId xmlns:a16="http://schemas.microsoft.com/office/drawing/2014/main" id="{1C65D920-CEDF-CBF2-4DA9-81325DA3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35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ms response chart. Question title: If yes, have you ever shared this test with your family doctor?. Number of responses: 32 responses.">
            <a:extLst>
              <a:ext uri="{FF2B5EF4-FFF2-40B4-BE49-F238E27FC236}">
                <a16:creationId xmlns:a16="http://schemas.microsoft.com/office/drawing/2014/main" id="{BD1A43F8-2F7C-044A-8F6D-2731F167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Do you have a lung doctor (respirologist)?. Number of responses: 77 responses.">
            <a:extLst>
              <a:ext uri="{FF2B5EF4-FFF2-40B4-BE49-F238E27FC236}">
                <a16:creationId xmlns:a16="http://schemas.microsoft.com/office/drawing/2014/main" id="{8015BC74-DF36-18DF-52A5-88743A11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rms response chart. Question title: Since the pandemic began, has your level of concern about your COPD changed?. Number of responses: 77 responses.">
            <a:extLst>
              <a:ext uri="{FF2B5EF4-FFF2-40B4-BE49-F238E27FC236}">
                <a16:creationId xmlns:a16="http://schemas.microsoft.com/office/drawing/2014/main" id="{6F1BA988-AD50-28C9-EEC7-8C4A9A38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1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ACF4-BE6C-97B4-3FC7-6DF2D8F1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0" dirty="0">
                <a:effectLst/>
                <a:cs typeface="Calibri Light" panose="020F0302020204030204" pitchFamily="34" charset="0"/>
              </a:rPr>
              <a:t>If yes,</a:t>
            </a:r>
            <a:r>
              <a:rPr lang="en-US" sz="2700" b="0" i="0" dirty="0">
                <a:effectLst/>
                <a:cs typeface="Calibri Light" panose="020F0302020204030204" pitchFamily="34" charset="0"/>
              </a:rPr>
              <a:t> what type of concerns do you have? 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sz="13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34 responses</a:t>
            </a:r>
            <a:endParaRPr lang="en-CA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A8EF-82A6-455D-693D-2F15C26A6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902" y="1825625"/>
            <a:ext cx="5683898" cy="4351338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asthma </a:t>
            </a:r>
            <a:r>
              <a:rPr lang="en-CA" sz="4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copd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overlap and because of flares my exertion and exercise tolerance is down or I suffer when I do too much.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of covid itself &amp; long lasting effects 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care by my doctor. Not being able to contact doctors. Limited availability to get in touch with the doctor.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for more exercise. What level is my COPD at as I get winded quicker with more exercise.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exercise (just sitting around) due to staying at home has all kinds of consequences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afraid to gather with entire family at the same time for fear of contacting a cold/flu, etc.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developed hardening of my lungs after having COVID in Jan 2022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treatment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don't give a dame, they think you will die soon, so why bother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carful around other people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support for </a:t>
            </a:r>
            <a:r>
              <a:rPr lang="en-CA" sz="4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copd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inability to get a good uninterrupted night’s sleep.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careful being near people. Risk of any infection.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intubation 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F3EE9-7BC2-39E4-988F-53D62C0E9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83898" cy="4351338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COPD affects the lungs thus my concern about new lung damage has increased.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 has become worse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concerned about progression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increased danger of serious consequences from COVID infection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Catching colds, flu, covid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vulnerability to Covid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worried about contracting Covid or other airborne infections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exercise, less access to doctors, fear of exacerbations and having to go to overcrowded hospital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Worried about less contact with doctors, RTs and no pulmonary rehab. No contact with other people with COPD, to share experiences, notes, tips, etc.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Breathing and lack of exercise getting worse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to catch a cold flu </a:t>
            </a:r>
            <a:r>
              <a:rPr lang="en-CA" sz="4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energy and strength and increased breathlessness.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use of the inhaler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get covid will I die a nasty death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being able to go outdoors or anywhere without wearing a mask. As a COPD patient I am very much aware of the dangers should I get Covid.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40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orms response chart. Question title: Have these concerns prompted you to book an appointment with your healthcare provider to discuss your concerns?. Number of responses: 68 responses.">
            <a:extLst>
              <a:ext uri="{FF2B5EF4-FFF2-40B4-BE49-F238E27FC236}">
                <a16:creationId xmlns:a16="http://schemas.microsoft.com/office/drawing/2014/main" id="{A6709E6F-7F36-F44A-5724-2B3EBA15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25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D3A8-96B8-556A-B0F6-552ED727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Demographics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Forms response chart. Question title: How old are you? . Number of responses: 77 responses.">
            <a:extLst>
              <a:ext uri="{FF2B5EF4-FFF2-40B4-BE49-F238E27FC236}">
                <a16:creationId xmlns:a16="http://schemas.microsoft.com/office/drawing/2014/main" id="{32CF94D0-13C2-3B6C-FAF0-DBA0C3FDD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28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7433-3BDB-FDDF-C4CE-F551B074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sz="2400" b="1" i="0" dirty="0">
                <a:effectLst/>
                <a:cs typeface="Calibri Light" panose="020F0302020204030204" pitchFamily="34" charset="0"/>
              </a:rPr>
              <a:t>Where do you live? Please indicate city and province.</a:t>
            </a:r>
            <a:br>
              <a:rPr lang="en-US" sz="2400" b="1" i="0" dirty="0">
                <a:effectLst/>
                <a:cs typeface="Calibri Light" panose="020F0302020204030204" pitchFamily="34" charset="0"/>
              </a:rPr>
            </a:br>
            <a:r>
              <a:rPr lang="en-US" sz="13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77 responses</a:t>
            </a:r>
            <a:endParaRPr lang="en-CA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536CE-94DD-72D0-5459-53A535D26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1682"/>
            <a:ext cx="5181600" cy="5663681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Brampton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Toronto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Charlottetown PEI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Toronto,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Vernon,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Markham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Newcastle, ON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 Calgary AB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Burlington On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Hamilton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Brandon , Manitoba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John's NL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Wasaga Beach, On.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Sudbury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Oakville, ON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Courtenay, British Columbia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Delta British Columbia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Tottenham,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Hagensborg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Pickering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Chatham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Edmonton Alberta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 Catharines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Burnaby, B.C.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Cornwall 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Langley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Calgary Alberta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Courtenay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Vancouver,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2BFC6-0FFB-560A-18AC-EE08DCB8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1682"/>
            <a:ext cx="5181600" cy="5542383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Sherwood Park, AB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harlottetown, PEI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London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Toronto On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Toronto ON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Carleton Place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Otter Lake, Quebec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Angus ,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Weymouth Nova Scotia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St. John’s NL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Utopia,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Ottawa'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Gravenhurst ,Ontario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Toronto </a:t>
            </a: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Manitoba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ts val="1500"/>
              </a:lnSpc>
              <a:spcBef>
                <a:spcPts val="0"/>
              </a:spcBef>
            </a:pPr>
            <a:r>
              <a:rPr lang="fr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Ste-Anne des Lacs Quebec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Sarnia, Ontario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Collingwood,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Calgary, Alberta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Edmonton, Alberta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Woodstock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Prince George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Toronto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Cobourg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oronto </a:t>
            </a: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Nelson BC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Binbrook Ontario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3786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orms response chart. Question title: What is your sex? . Number of responses: 77 responses.">
            <a:extLst>
              <a:ext uri="{FF2B5EF4-FFF2-40B4-BE49-F238E27FC236}">
                <a16:creationId xmlns:a16="http://schemas.microsoft.com/office/drawing/2014/main" id="{2DD79DE2-C063-CB8E-021C-9EBC1B01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04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orms response chart. Question title: When were you diagnosed with COPD? Please indicate year.. Number of responses: 75 responses.">
            <a:extLst>
              <a:ext uri="{FF2B5EF4-FFF2-40B4-BE49-F238E27FC236}">
                <a16:creationId xmlns:a16="http://schemas.microsoft.com/office/drawing/2014/main" id="{4C5BF92D-F91E-AFE4-DD1E-14508AB7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1775233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40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s response chart. Question title: How severe do you consider your COPD? 1 is mild 4 is maximum severity. Number of responses: 77 responses.">
            <a:extLst>
              <a:ext uri="{FF2B5EF4-FFF2-40B4-BE49-F238E27FC236}">
                <a16:creationId xmlns:a16="http://schemas.microsoft.com/office/drawing/2014/main" id="{F03BFF78-13F3-79D5-23BF-6FF78288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83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2643-3592-9541-3455-1B2D6F50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Immunization - Vaccination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Forms response chart. Question title: Are you concerned about receiving the COVID-19 vaccinations?. Number of responses: 77 responses.">
            <a:extLst>
              <a:ext uri="{FF2B5EF4-FFF2-40B4-BE49-F238E27FC236}">
                <a16:creationId xmlns:a16="http://schemas.microsoft.com/office/drawing/2014/main" id="{2A0FB7F2-939E-FBC7-93A0-870BE9DA8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93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rms response chart. Question title: Are you concerned about receiving the flu or pneumonia vaccinations?. Number of responses: 77 responses.">
            <a:extLst>
              <a:ext uri="{FF2B5EF4-FFF2-40B4-BE49-F238E27FC236}">
                <a16:creationId xmlns:a16="http://schemas.microsoft.com/office/drawing/2014/main" id="{EED9813D-F90F-0E77-DB39-5BDE24DB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3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With whom do you speak about your questions or concerns regarding your COPD? (Select all that apply). Number of responses: 77 responses.">
            <a:extLst>
              <a:ext uri="{FF2B5EF4-FFF2-40B4-BE49-F238E27FC236}">
                <a16:creationId xmlns:a16="http://schemas.microsoft.com/office/drawing/2014/main" id="{0F455233-7CCE-7052-2C4F-313CB439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69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7B7E-030F-97E0-F078-0F813C18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effectLst/>
                <a:cs typeface="Calibri Light" panose="020F0302020204030204" pitchFamily="34" charset="0"/>
              </a:rPr>
              <a:t>If yes to either of the questions above, what is your concern? 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sz="13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15 responses</a:t>
            </a:r>
            <a:endParaRPr lang="en-CA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B9DFD-790D-8244-7334-71579468F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6122"/>
            <a:ext cx="5181600" cy="4310841"/>
          </a:xfrm>
        </p:spPr>
        <p:txBody>
          <a:bodyPr>
            <a:normAutofit/>
          </a:bodyPr>
          <a:lstStyle/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Side affects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Blood clots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want to get it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getting them at home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Every time I took a flu shot I ended up sick with symptoms that the shot was to prevent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Injury from the mRNA vaccine itself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Long term effects of covid vaccine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Getting them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how is it going to affect me and my medical issues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sincerely believe covid vaccine is poison; never used or will use the other</a:t>
            </a:r>
          </a:p>
          <a:p>
            <a:pPr algn="l"/>
            <a:endParaRPr lang="en-US" sz="1900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A4DD-6ACA-9FD7-9F57-1C09293A0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6122"/>
            <a:ext cx="5181600" cy="4310841"/>
          </a:xfrm>
        </p:spPr>
        <p:txBody>
          <a:bodyPr>
            <a:normAutofit/>
          </a:bodyPr>
          <a:lstStyle/>
          <a:p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Will they help or hinder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was unable to walk with the second dose of Pfizer Vaccine It costed me $17,000.00 to walk again and lost my speed till the present, still I am with Therapists for maintenance. My diagnosis is Multi chemical, food allergies and sensitivities for the last 30 years. All my problems began since I was 7 years old due the real "vaccines", that I was given at once. Till then I was the happiest and healthiest girl, no vaccines at all in the little town I was born in South America, Bolivia.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Unproven safety and efficacy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My concern is with the flu vaccine, when it is 98% positive I will consider it! Every 10 years I receive the </a:t>
            </a:r>
            <a:r>
              <a:rPr lang="en-US" sz="1300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pheumococcol</a:t>
            </a:r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300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vacine</a:t>
            </a:r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I am due for another injection 2026!</a:t>
            </a:r>
          </a:p>
          <a:p>
            <a:pPr algn="l"/>
            <a:r>
              <a:rPr lang="en-US" sz="1300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Availability and cost for the "High Dose" flu shot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9384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rms response chart. Question title: Since the pandemic began, has a healthcare provider spoken to you about adult immunization? . Number of responses: 77 responses.">
            <a:extLst>
              <a:ext uri="{FF2B5EF4-FFF2-40B4-BE49-F238E27FC236}">
                <a16:creationId xmlns:a16="http://schemas.microsoft.com/office/drawing/2014/main" id="{24CF44DE-1653-3DC4-B74A-BA8356E9B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63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orms response chart. Question title: If yes, who spoke to you about vaccinations? Select all that apply&#10;. Number of responses: 47 responses.">
            <a:extLst>
              <a:ext uri="{FF2B5EF4-FFF2-40B4-BE49-F238E27FC236}">
                <a16:creationId xmlns:a16="http://schemas.microsoft.com/office/drawing/2014/main" id="{7A3BD1DF-DF08-EAFF-C585-DA440BC9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05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4295-AFEA-566B-66CD-F2B7FC84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0" dirty="0">
                <a:effectLst/>
                <a:cs typeface="Calibri Light" panose="020F0302020204030204" pitchFamily="34" charset="0"/>
              </a:rPr>
              <a:t>Who keeps track of your immunization status? Please indicate.</a:t>
            </a:r>
            <a:br>
              <a:rPr lang="en-US" sz="2700" b="1" i="0" dirty="0">
                <a:effectLst/>
                <a:cs typeface="Calibri Light" panose="020F0302020204030204" pitchFamily="34" charset="0"/>
              </a:rPr>
            </a:br>
            <a:r>
              <a:rPr lang="en-US" sz="13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76 responses</a:t>
            </a:r>
            <a:endParaRPr lang="en-CA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F399-CAA8-5A9D-CE28-F9EF95DB4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08691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and respirologist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Myself, pharmacist, government website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 and public health NL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 &amp; Service Ontario.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Pharmacist &amp; it is in my medical records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and Fraser health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do, and it is in the health bank.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 &amp; I assume my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 and myself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do. The province of BC does as well.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not idea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 and </a:t>
            </a:r>
            <a:r>
              <a:rPr lang="en-CA" sz="48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info on my phone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2E7EF-9FF7-70CF-5375-8D9BCDEE0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55576"/>
            <a:ext cx="5882951" cy="5243803"/>
          </a:xfrm>
        </p:spPr>
        <p:txBody>
          <a:bodyPr>
            <a:normAutofit fontScale="25000" lnSpcReduction="20000"/>
          </a:bodyPr>
          <a:lstStyle/>
          <a:p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 and family doctor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doctor/respirologist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and my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keep track of my own status for all shots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and I do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tracking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doctor &amp; myself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Chart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keep track myself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Me, province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myself.....and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Me, doctor and pharmacist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Me! Plus Wellness co-ordinator here in the residence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keep track of my covid and flu vaccinations, my family doctor keeps track of 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my pneumonia shot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 Health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with guidance from my daughter who is an RN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and I believe my GP does as well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ts val="1500"/>
              </a:lnSpc>
              <a:spcBef>
                <a:spcPts val="0"/>
              </a:spcBef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refuse to listen about vaccines with my lifetime negative experience!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</a:t>
            </a:r>
            <a:r>
              <a:rPr lang="en-CA" sz="48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family doctor does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govt, and I have some records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take care of it myself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and my family doctor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 Health Authority.</a:t>
            </a:r>
            <a:endParaRPr lang="en-C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Me. All of my shots have been updated and I keep a record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908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orms response chart. Question title: Have any vaccines been recommended because of your COPD? If so, please indicate . Number of responses: 55 responses.">
            <a:extLst>
              <a:ext uri="{FF2B5EF4-FFF2-40B4-BE49-F238E27FC236}">
                <a16:creationId xmlns:a16="http://schemas.microsoft.com/office/drawing/2014/main" id="{BAE3EA0A-F208-67C6-4DC1-44E980F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58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B8DA-F5BA-BC00-EA0E-E3248A7E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/>
          </a:bodyPr>
          <a:lstStyle/>
          <a:p>
            <a:r>
              <a:rPr lang="en-US" sz="2400" b="1" i="0" dirty="0">
                <a:effectLst/>
                <a:cs typeface="Calibri Light" panose="020F0302020204030204" pitchFamily="34" charset="0"/>
              </a:rPr>
              <a:t>Which vaccines do you seek out on your own? Please indicate</a:t>
            </a:r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sz="13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62 responses</a:t>
            </a:r>
            <a:endParaRPr lang="en-CA" sz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2462B-2E1D-8031-65E1-6E1987B3E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55345"/>
          </a:xfrm>
        </p:spPr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Shingles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that are available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them.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covid, flu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5 COVID vaccines pus a flu shot.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 3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Flue and covid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N/a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that concern my condition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that are available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&amp; pneumonia shot.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tetanus Covid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make sure I get immunized - family doc and province send reminders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 shingles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Flu, and COVID-19 vaccinations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E97FD-D304-479A-C7B6-77A3B2A38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6245"/>
            <a:ext cx="5181600" cy="5299788"/>
          </a:xfrm>
        </p:spPr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Shingles Shot - pneumonia shot other ones recommended by</a:t>
            </a:r>
          </a:p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Health PEI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Whatever is available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flu/ Covid 19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Covid, flu, pneumonia, shingles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&amp; Flu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dose flu vaccine, COVID-19 vaccines and boosters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received all my vaccines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them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and covid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and any future COVID shots required.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and flu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and flu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shot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received five vaccines of Pfizer Brand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COVID, flu, pneumonia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NONE!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and Pneumonia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Covid, shingles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 shot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them!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, flu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Flu, Pneumonia and Covid-19.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Dose Flu shot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 shots flu shot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322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orms response chart. Question title: Did you know having COPD can increase your risk of severe infection with Respiratory Syncytial Virus (RSV), a common cause of seasonal respiratory infections alongside influenza? . Number of responses: 75 responses.">
            <a:extLst>
              <a:ext uri="{FF2B5EF4-FFF2-40B4-BE49-F238E27FC236}">
                <a16:creationId xmlns:a16="http://schemas.microsoft.com/office/drawing/2014/main" id="{0D9EBA00-C152-07BC-7488-1BBD7FAE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8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rms response chart. Question title: If vaccines to prevent RSV become available, what would you like to know more about? (Select all that apply) . Number of responses: 75 responses.">
            <a:extLst>
              <a:ext uri="{FF2B5EF4-FFF2-40B4-BE49-F238E27FC236}">
                <a16:creationId xmlns:a16="http://schemas.microsoft.com/office/drawing/2014/main" id="{7DF7A691-A419-B3A1-3E17-11F28231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4" y="163513"/>
            <a:ext cx="11828106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77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rms response chart. Question title: Do you generally believe that people with lung conditions should keep their vaccination status up to date?. Number of responses: 77 responses.">
            <a:extLst>
              <a:ext uri="{FF2B5EF4-FFF2-40B4-BE49-F238E27FC236}">
                <a16:creationId xmlns:a16="http://schemas.microsoft.com/office/drawing/2014/main" id="{579526A1-5EF8-B941-1407-FC34DB99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03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rms response chart. Question title: Should all vaccines be free-of-charge and readily available?. Number of responses: 76 responses.">
            <a:extLst>
              <a:ext uri="{FF2B5EF4-FFF2-40B4-BE49-F238E27FC236}">
                <a16:creationId xmlns:a16="http://schemas.microsoft.com/office/drawing/2014/main" id="{DDD6E2B8-1802-D3A2-8A47-04C82586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When you last interacted with a family doctor or other healthcare professional was it in person?. Number of responses: 77 responses.">
            <a:extLst>
              <a:ext uri="{FF2B5EF4-FFF2-40B4-BE49-F238E27FC236}">
                <a16:creationId xmlns:a16="http://schemas.microsoft.com/office/drawing/2014/main" id="{5E3F9913-A686-E97D-665C-63C15AEB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62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519ACF46-F42C-EB47-872A-6211A2B2A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6" y="0"/>
            <a:ext cx="943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If it wasn't in person was it virtual? (Check all that apply). Number of responses: 31 responses.">
            <a:extLst>
              <a:ext uri="{FF2B5EF4-FFF2-40B4-BE49-F238E27FC236}">
                <a16:creationId xmlns:a16="http://schemas.microsoft.com/office/drawing/2014/main" id="{E5D7B635-9F31-CF33-123D-6CD9AF82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0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7C26-876C-FE7C-2D0D-D28F73DE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365125"/>
            <a:ext cx="10842171" cy="1325563"/>
          </a:xfrm>
        </p:spPr>
        <p:txBody>
          <a:bodyPr>
            <a:normAutofit/>
          </a:bodyPr>
          <a:lstStyle/>
          <a:p>
            <a:r>
              <a:rPr lang="en-US" sz="2400" b="1" dirty="0"/>
              <a:t>When did you last interact with a respirologist?</a:t>
            </a: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EDFE-F8AA-1F23-89E9-6890C4D55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6914"/>
            <a:ext cx="5181600" cy="4740049"/>
          </a:xfrm>
        </p:spPr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2023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years ago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 but one that was filling in for mine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Dec. 30, 2021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Jan.30'23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months ago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 2018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years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have one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CA" sz="12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months ago in dec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 21,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years ago they don't make house calls and don't take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calls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ts val="1500"/>
              </a:lnSpc>
              <a:spcBef>
                <a:spcPts val="0"/>
              </a:spcBef>
            </a:pPr>
            <a:r>
              <a:rPr lang="en-CA" sz="12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years</a:t>
            </a:r>
          </a:p>
          <a:p>
            <a:pPr marL="0">
              <a:lnSpc>
                <a:spcPts val="1500"/>
              </a:lnSpc>
              <a:spcBef>
                <a:spcPts val="0"/>
              </a:spcBef>
            </a:pPr>
            <a:r>
              <a:rPr lang="en-CA" sz="1200" spc="15" dirty="0">
                <a:solidFill>
                  <a:srgbClr val="202124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four to six months ago</a:t>
            </a:r>
            <a:endParaRPr lang="en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CFD55-6E6D-B5D2-4FFD-8B75A5F4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6914"/>
            <a:ext cx="5181600" cy="4740049"/>
          </a:xfrm>
        </p:spPr>
        <p:txBody>
          <a:bodyPr>
            <a:norm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calls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July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years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four to six months ago.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2016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in hospital 2 </a:t>
            </a:r>
            <a:r>
              <a:rPr lang="en-CA" sz="12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year ago. Will see him again soon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months ago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18, 2023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don't remember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 14/22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months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Approx. 5 months ago.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 February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21, 2023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an appointment on February 16th, 2023 in person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CA" sz="1200" spc="15" dirty="0" err="1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2023</a:t>
            </a:r>
            <a:endParaRPr lang="en-C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month ago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70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When you last interacted with a respirologist was it in person or virtual?. Number of responses: 65 responses.">
            <a:extLst>
              <a:ext uri="{FF2B5EF4-FFF2-40B4-BE49-F238E27FC236}">
                <a16:creationId xmlns:a16="http://schemas.microsoft.com/office/drawing/2014/main" id="{4884E22B-11F0-B5F4-9F93-2752D26A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5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When you last interacted with your healthcare provider was it related to your COPD?. Number of responses: 74 responses.">
            <a:extLst>
              <a:ext uri="{FF2B5EF4-FFF2-40B4-BE49-F238E27FC236}">
                <a16:creationId xmlns:a16="http://schemas.microsoft.com/office/drawing/2014/main" id="{6AD4CB73-4172-DCA3-BC1E-6B93F89C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0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1630</Words>
  <Application>Microsoft Office PowerPoint</Application>
  <PresentationFormat>Widescreen</PresentationFormat>
  <Paragraphs>306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docs-Roboto</vt:lpstr>
      <vt:lpstr>Roboto</vt:lpstr>
      <vt:lpstr>Office Theme</vt:lpstr>
      <vt:lpstr>COPD Canada  Member Survey </vt:lpstr>
      <vt:lpstr>COPD Canada – Members only</vt:lpstr>
      <vt:lpstr>PowerPoint Presentation</vt:lpstr>
      <vt:lpstr>PowerPoint Presentation</vt:lpstr>
      <vt:lpstr>PowerPoint Presentation</vt:lpstr>
      <vt:lpstr>PowerPoint Presentation</vt:lpstr>
      <vt:lpstr>When did you last interact with a respirologist?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Impacts of the COVID-19 pandemic</vt:lpstr>
      <vt:lpstr>PowerPoint Presentation</vt:lpstr>
      <vt:lpstr>PowerPoint Presentation</vt:lpstr>
      <vt:lpstr>If yes, what was the change?  17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yes, what type of concerns do you have?  34 responses</vt:lpstr>
      <vt:lpstr>PowerPoint Presentation</vt:lpstr>
      <vt:lpstr>Demographics</vt:lpstr>
      <vt:lpstr>Where do you live? Please indicate city and province. 77 responses</vt:lpstr>
      <vt:lpstr>PowerPoint Presentation</vt:lpstr>
      <vt:lpstr>PowerPoint Presentation</vt:lpstr>
      <vt:lpstr>PowerPoint Presentation</vt:lpstr>
      <vt:lpstr>Immunization - Vaccination</vt:lpstr>
      <vt:lpstr>PowerPoint Presentation</vt:lpstr>
      <vt:lpstr>If yes to either of the questions above, what is your concern?  15 responses</vt:lpstr>
      <vt:lpstr>PowerPoint Presentation</vt:lpstr>
      <vt:lpstr>PowerPoint Presentation</vt:lpstr>
      <vt:lpstr>Who keeps track of your immunization status? Please indicate. 76 responses</vt:lpstr>
      <vt:lpstr>PowerPoint Presentation</vt:lpstr>
      <vt:lpstr>Which vaccines do you seek out on your own? Please indicate 62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 Canada  Member Survey</dc:title>
  <dc:creator>Henry Roberts</dc:creator>
  <cp:lastModifiedBy>Henry Roberts</cp:lastModifiedBy>
  <cp:revision>23</cp:revision>
  <cp:lastPrinted>2023-02-21T13:20:06Z</cp:lastPrinted>
  <dcterms:created xsi:type="dcterms:W3CDTF">2023-02-18T17:36:41Z</dcterms:created>
  <dcterms:modified xsi:type="dcterms:W3CDTF">2023-03-01T19:16:49Z</dcterms:modified>
</cp:coreProperties>
</file>